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4" r:id="rId14"/>
    <p:sldId id="275" r:id="rId15"/>
    <p:sldId id="269" r:id="rId16"/>
    <p:sldId id="270" r:id="rId17"/>
    <p:sldId id="272" r:id="rId18"/>
    <p:sldId id="271" r:id="rId19"/>
    <p:sldId id="273" r:id="rId20"/>
    <p:sldId id="276" r:id="rId21"/>
    <p:sldId id="277" r:id="rId22"/>
    <p:sldId id="278" r:id="rId23"/>
    <p:sldId id="282" r:id="rId24"/>
    <p:sldId id="283" r:id="rId25"/>
    <p:sldId id="280" r:id="rId26"/>
    <p:sldId id="281" r:id="rId27"/>
    <p:sldId id="284" r:id="rId28"/>
    <p:sldId id="285" r:id="rId2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ASCO MONASTERIO Gonzalo" initials="VMG" lastIdx="2" clrIdx="0">
    <p:extLst>
      <p:ext uri="{19B8F6BF-5375-455C-9EA6-DF929625EA0E}">
        <p15:presenceInfo xmlns:p15="http://schemas.microsoft.com/office/powerpoint/2012/main" userId="VELASCO MONASTERIO Gonza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79DC-6F18-4FAA-85BD-A11F7FD989A0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D7F10-8213-4F6A-99FB-D90E49DFBE4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5935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C3C5B-F5FD-484B-9220-06864B3CD3F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83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28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42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6AB3C5-B23A-D96D-6129-6758CE307D5B}"/>
              </a:ext>
            </a:extLst>
          </p:cNvPr>
          <p:cNvSpPr/>
          <p:nvPr userDrawn="1"/>
        </p:nvSpPr>
        <p:spPr>
          <a:xfrm>
            <a:off x="2" y="484245"/>
            <a:ext cx="572333" cy="57768"/>
          </a:xfrm>
          <a:prstGeom prst="rect">
            <a:avLst/>
          </a:prstGeom>
          <a:solidFill>
            <a:srgbClr val="0C4DA2"/>
          </a:solidFill>
          <a:ln>
            <a:solidFill>
              <a:srgbClr val="0C4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Myriad Pro" panose="020B0503030403020204" pitchFamily="34" charset="0"/>
            </a:endParaRPr>
          </a:p>
        </p:txBody>
      </p:sp>
      <p:sp>
        <p:nvSpPr>
          <p:cNvPr id="11" name="ZoneTexte 33">
            <a:extLst>
              <a:ext uri="{FF2B5EF4-FFF2-40B4-BE49-F238E27FC236}">
                <a16:creationId xmlns:a16="http://schemas.microsoft.com/office/drawing/2014/main" id="{4DC1F63B-444E-3786-1420-B72115D3F03A}"/>
              </a:ext>
            </a:extLst>
          </p:cNvPr>
          <p:cNvSpPr txBox="1"/>
          <p:nvPr userDrawn="1"/>
        </p:nvSpPr>
        <p:spPr>
          <a:xfrm>
            <a:off x="572335" y="367219"/>
            <a:ext cx="4809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SPECIAL EUROBAROMETER 99.1 | EB043EP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353800" y="6308725"/>
            <a:ext cx="8382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 46">
            <a:extLst>
              <a:ext uri="{FF2B5EF4-FFF2-40B4-BE49-F238E27FC236}">
                <a16:creationId xmlns:a16="http://schemas.microsoft.com/office/drawing/2014/main" id="{53B422CC-4CAC-DAB9-5FEA-EFE6D1D493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408" y="30215"/>
            <a:ext cx="874095" cy="6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9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498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5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73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751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01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98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5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06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CD40A-3CD0-4D1A-80D4-D258FDFB5EFE}" type="datetimeFigureOut">
              <a:rPr lang="es-ES" smtClean="0"/>
              <a:t>05/06/2023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A5EF-496F-4A0E-BE82-0739F07510E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06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7472"/>
            <a:ext cx="12192000" cy="704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2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167"/>
            <a:ext cx="12206557" cy="684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5836741-EDFB-3227-45EB-BE1AE36D6C93}"/>
              </a:ext>
            </a:extLst>
          </p:cNvPr>
          <p:cNvSpPr txBox="1">
            <a:spLocks/>
          </p:cNvSpPr>
          <p:nvPr/>
        </p:nvSpPr>
        <p:spPr>
          <a:xfrm>
            <a:off x="548270" y="2672047"/>
            <a:ext cx="8275288" cy="151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dirty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Life in the EU : Democracy </a:t>
            </a:r>
            <a:endParaRPr lang="en-GB" sz="5400" dirty="0" smtClean="0">
              <a:solidFill>
                <a:srgbClr val="0C4DA2"/>
              </a:solidFill>
              <a:latin typeface="Myriad Pro Cond" panose="020B0506030403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5400" dirty="0" smtClean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and </a:t>
            </a:r>
            <a:r>
              <a:rPr lang="en-GB" sz="5400" dirty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the standard of living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EB2AE31-C2E8-E6AB-29E6-0DA366D2A7CB}"/>
              </a:ext>
            </a:extLst>
          </p:cNvPr>
          <p:cNvSpPr txBox="1">
            <a:spLocks/>
          </p:cNvSpPr>
          <p:nvPr/>
        </p:nvSpPr>
        <p:spPr>
          <a:xfrm>
            <a:off x="6536094" y="2559050"/>
            <a:ext cx="5768454" cy="173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0349" b="1" kern="1200" dirty="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 dirty="0"/>
              <a:t>4</a:t>
            </a:r>
          </a:p>
        </p:txBody>
      </p:sp>
      <p:sp>
        <p:nvSpPr>
          <p:cNvPr id="8" name="Subtitle 12">
            <a:extLst>
              <a:ext uri="{FF2B5EF4-FFF2-40B4-BE49-F238E27FC236}">
                <a16:creationId xmlns:a16="http://schemas.microsoft.com/office/drawing/2014/main" id="{FC4F54AC-2145-C6D0-F000-E950D1BF2554}"/>
              </a:ext>
            </a:extLst>
          </p:cNvPr>
          <p:cNvSpPr txBox="1">
            <a:spLocks/>
          </p:cNvSpPr>
          <p:nvPr/>
        </p:nvSpPr>
        <p:spPr>
          <a:xfrm>
            <a:off x="7438527" y="2404590"/>
            <a:ext cx="4098206" cy="294510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5000" b="1" dirty="0" smtClean="0">
                <a:solidFill>
                  <a:srgbClr val="0C4DA2"/>
                </a:solidFill>
              </a:rPr>
              <a:t>02.</a:t>
            </a:r>
            <a:endParaRPr lang="en-GB" sz="15000" b="1" dirty="0">
              <a:solidFill>
                <a:srgbClr val="0C4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3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905"/>
            <a:ext cx="12192000" cy="68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4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8"/>
            <a:ext cx="12217831" cy="68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95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79"/>
            <a:ext cx="12149667" cy="68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585"/>
            <a:ext cx="12192000" cy="686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1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4712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1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569" y="43634"/>
            <a:ext cx="12270569" cy="681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79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3" y="-1"/>
            <a:ext cx="12168028" cy="68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66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2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57"/>
            <a:ext cx="12192000" cy="70012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043" y="4914518"/>
            <a:ext cx="98072" cy="91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9345" y="5093637"/>
            <a:ext cx="162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F2F +170 (CAVI)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5836741-EDFB-3227-45EB-BE1AE36D6C93}"/>
              </a:ext>
            </a:extLst>
          </p:cNvPr>
          <p:cNvSpPr txBox="1">
            <a:spLocks/>
          </p:cNvSpPr>
          <p:nvPr/>
        </p:nvSpPr>
        <p:spPr>
          <a:xfrm>
            <a:off x="655267" y="2785044"/>
            <a:ext cx="5645516" cy="151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dirty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Citizens’ perception of the EU and the European Parliament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EB2AE31-C2E8-E6AB-29E6-0DA366D2A7CB}"/>
              </a:ext>
            </a:extLst>
          </p:cNvPr>
          <p:cNvSpPr txBox="1">
            <a:spLocks/>
          </p:cNvSpPr>
          <p:nvPr/>
        </p:nvSpPr>
        <p:spPr>
          <a:xfrm>
            <a:off x="6536094" y="2559050"/>
            <a:ext cx="5768454" cy="173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0349" b="1" kern="1200" dirty="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/>
              <a:t>4</a:t>
            </a:r>
          </a:p>
        </p:txBody>
      </p:sp>
      <p:sp>
        <p:nvSpPr>
          <p:cNvPr id="8" name="Subtitle 12">
            <a:extLst>
              <a:ext uri="{FF2B5EF4-FFF2-40B4-BE49-F238E27FC236}">
                <a16:creationId xmlns:a16="http://schemas.microsoft.com/office/drawing/2014/main" id="{FC4F54AC-2145-C6D0-F000-E950D1BF2554}"/>
              </a:ext>
            </a:extLst>
          </p:cNvPr>
          <p:cNvSpPr txBox="1">
            <a:spLocks/>
          </p:cNvSpPr>
          <p:nvPr/>
        </p:nvSpPr>
        <p:spPr>
          <a:xfrm>
            <a:off x="7438527" y="2404590"/>
            <a:ext cx="4098206" cy="294510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5000" b="1" dirty="0" smtClean="0">
                <a:solidFill>
                  <a:srgbClr val="0C4DA2"/>
                </a:solidFill>
              </a:rPr>
              <a:t>03.</a:t>
            </a:r>
            <a:endParaRPr lang="en-GB" sz="15000" b="1" dirty="0">
              <a:solidFill>
                <a:srgbClr val="0C4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812"/>
            <a:ext cx="12151715" cy="68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757"/>
            <a:ext cx="12192000" cy="69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1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1854"/>
            <a:ext cx="12192000" cy="688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95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559"/>
            <a:ext cx="12192001" cy="69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79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09"/>
            <a:ext cx="12192000" cy="67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1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2"/>
            <a:ext cx="12192000" cy="68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25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012"/>
            <a:ext cx="12192000" cy="69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01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608"/>
            <a:ext cx="12192000" cy="698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63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contenu 7">
            <a:extLst>
              <a:ext uri="{FF2B5EF4-FFF2-40B4-BE49-F238E27FC236}">
                <a16:creationId xmlns:a16="http://schemas.microsoft.com/office/drawing/2014/main" id="{ECA290AE-9EC5-400E-8376-4F50538CD7C8}"/>
              </a:ext>
            </a:extLst>
          </p:cNvPr>
          <p:cNvSpPr txBox="1">
            <a:spLocks/>
          </p:cNvSpPr>
          <p:nvPr/>
        </p:nvSpPr>
        <p:spPr>
          <a:xfrm>
            <a:off x="8230458" y="2170815"/>
            <a:ext cx="512430" cy="380771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ꟷ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4710" y="2588926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rgbClr val="7A868E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Life in the EU : Democracy and the standard of living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		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58813" y="2009392"/>
            <a:ext cx="832361" cy="1667670"/>
            <a:chOff x="658813" y="2009392"/>
            <a:chExt cx="832361" cy="1667670"/>
          </a:xfrm>
        </p:grpSpPr>
        <p:sp>
          <p:nvSpPr>
            <p:cNvPr id="8" name="Espace réservé du contenu 7">
              <a:extLst>
                <a:ext uri="{FF2B5EF4-FFF2-40B4-BE49-F238E27FC236}">
                  <a16:creationId xmlns:a16="http://schemas.microsoft.com/office/drawing/2014/main" id="{ECA290AE-9EC5-400E-8376-4F50538CD7C8}"/>
                </a:ext>
              </a:extLst>
            </p:cNvPr>
            <p:cNvSpPr txBox="1">
              <a:spLocks/>
            </p:cNvSpPr>
            <p:nvPr/>
          </p:nvSpPr>
          <p:spPr>
            <a:xfrm>
              <a:off x="658814" y="2009392"/>
              <a:ext cx="576262" cy="542194"/>
            </a:xfrm>
            <a:prstGeom prst="rect">
              <a:avLst/>
            </a:prstGeom>
          </p:spPr>
          <p:txBody>
            <a:bodyPr lIns="0" r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3200" b="1" dirty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01.</a:t>
              </a:r>
              <a:r>
                <a:rPr lang="en-US" sz="1800" b="1" dirty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   </a:t>
              </a:r>
              <a:endParaRPr lang="es-ES" sz="1800" b="1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Espace réservé du contenu 7">
              <a:extLst>
                <a:ext uri="{FF2B5EF4-FFF2-40B4-BE49-F238E27FC236}">
                  <a16:creationId xmlns:a16="http://schemas.microsoft.com/office/drawing/2014/main" id="{ECA290AE-9EC5-400E-8376-4F50538CD7C8}"/>
                </a:ext>
              </a:extLst>
            </p:cNvPr>
            <p:cNvSpPr txBox="1">
              <a:spLocks/>
            </p:cNvSpPr>
            <p:nvPr/>
          </p:nvSpPr>
          <p:spPr>
            <a:xfrm>
              <a:off x="664910" y="2554984"/>
              <a:ext cx="576262" cy="542194"/>
            </a:xfrm>
            <a:prstGeom prst="rect">
              <a:avLst/>
            </a:prstGeom>
          </p:spPr>
          <p:txBody>
            <a:bodyPr lIns="0" r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3200" b="1" dirty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02.</a:t>
              </a:r>
              <a:r>
                <a:rPr lang="en-US" sz="1800" b="1" dirty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   </a:t>
              </a:r>
              <a:endParaRPr lang="es-ES" sz="1800" b="1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Espace réservé du contenu 7">
              <a:extLst>
                <a:ext uri="{FF2B5EF4-FFF2-40B4-BE49-F238E27FC236}">
                  <a16:creationId xmlns:a16="http://schemas.microsoft.com/office/drawing/2014/main" id="{ECA290AE-9EC5-400E-8376-4F50538CD7C8}"/>
                </a:ext>
              </a:extLst>
            </p:cNvPr>
            <p:cNvSpPr txBox="1">
              <a:spLocks/>
            </p:cNvSpPr>
            <p:nvPr/>
          </p:nvSpPr>
          <p:spPr>
            <a:xfrm>
              <a:off x="658813" y="3097178"/>
              <a:ext cx="832361" cy="542194"/>
            </a:xfrm>
            <a:prstGeom prst="rect">
              <a:avLst/>
            </a:prstGeom>
          </p:spPr>
          <p:txBody>
            <a:bodyPr lIns="0" r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endParaRPr lang="es-ES" sz="1800" b="1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Espace réservé du contenu 7">
              <a:extLst>
                <a:ext uri="{FF2B5EF4-FFF2-40B4-BE49-F238E27FC236}">
                  <a16:creationId xmlns:a16="http://schemas.microsoft.com/office/drawing/2014/main" id="{ECA290AE-9EC5-400E-8376-4F50538CD7C8}"/>
                </a:ext>
              </a:extLst>
            </p:cNvPr>
            <p:cNvSpPr txBox="1">
              <a:spLocks/>
            </p:cNvSpPr>
            <p:nvPr/>
          </p:nvSpPr>
          <p:spPr>
            <a:xfrm>
              <a:off x="658813" y="3134868"/>
              <a:ext cx="576262" cy="542194"/>
            </a:xfrm>
            <a:prstGeom prst="rect">
              <a:avLst/>
            </a:prstGeom>
          </p:spPr>
          <p:txBody>
            <a:bodyPr lIns="0" rIns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0975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40000" indent="-180975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ꟷ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fr-FR" sz="3200" b="1" dirty="0" smtClean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03.</a:t>
              </a:r>
              <a:r>
                <a:rPr lang="en-US" sz="1800" b="1" dirty="0" smtClean="0">
                  <a:solidFill>
                    <a:srgbClr val="0C4DA2"/>
                  </a:solidFill>
                  <a:latin typeface="Myriad Pro Cond" panose="020B0506030403020204" pitchFamily="34" charset="0"/>
                  <a:cs typeface="Arial" panose="020B0604020202020204" pitchFamily="34" charset="0"/>
                </a:rPr>
                <a:t>   </a:t>
              </a:r>
              <a:endParaRPr lang="es-ES" sz="1800" b="1" dirty="0">
                <a:latin typeface="Myriad Pro" panose="020B05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4710" y="2071896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rgbClr val="7A868E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One year before the European elections 2024 </a:t>
            </a:r>
            <a:r>
              <a:rPr lang="fr-FR" sz="2400" dirty="0">
                <a:solidFill>
                  <a:srgbClr val="7A868E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		</a:t>
            </a:r>
            <a:endParaRPr lang="es-ES" dirty="0">
              <a:solidFill>
                <a:srgbClr val="7A868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24710" y="3177707"/>
            <a:ext cx="6647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2400" dirty="0">
                <a:solidFill>
                  <a:srgbClr val="7A868E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Citizens’ perception of the EU and the European Parliament</a:t>
            </a:r>
            <a:r>
              <a:rPr lang="fr-FR" sz="2400" dirty="0">
                <a:solidFill>
                  <a:srgbClr val="7A868E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		</a:t>
            </a:r>
            <a:endParaRPr lang="es-ES" dirty="0">
              <a:solidFill>
                <a:srgbClr val="7A868E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5836741-EDFB-3227-45EB-BE1AE36D6C93}"/>
              </a:ext>
            </a:extLst>
          </p:cNvPr>
          <p:cNvSpPr txBox="1">
            <a:spLocks/>
          </p:cNvSpPr>
          <p:nvPr/>
        </p:nvSpPr>
        <p:spPr>
          <a:xfrm>
            <a:off x="783161" y="2672047"/>
            <a:ext cx="5645516" cy="1513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5400" dirty="0">
                <a:solidFill>
                  <a:srgbClr val="0C4DA2"/>
                </a:solidFill>
                <a:latin typeface="Myriad Pro Cond" panose="020B0506030403020204" pitchFamily="34" charset="0"/>
                <a:cs typeface="Arial" panose="020B0604020202020204" pitchFamily="34" charset="0"/>
              </a:rPr>
              <a:t>One year before the European elections 2024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EB2AE31-C2E8-E6AB-29E6-0DA366D2A7CB}"/>
              </a:ext>
            </a:extLst>
          </p:cNvPr>
          <p:cNvSpPr txBox="1">
            <a:spLocks/>
          </p:cNvSpPr>
          <p:nvPr/>
        </p:nvSpPr>
        <p:spPr>
          <a:xfrm>
            <a:off x="6536094" y="2559050"/>
            <a:ext cx="5768454" cy="173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s-ES" sz="10349" b="1" kern="1200" dirty="0">
                <a:solidFill>
                  <a:schemeClr val="bg1"/>
                </a:solidFill>
                <a:latin typeface="Myriad Pro Cond" panose="020B0506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600"/>
              <a:t>4</a:t>
            </a:r>
          </a:p>
        </p:txBody>
      </p:sp>
      <p:sp>
        <p:nvSpPr>
          <p:cNvPr id="8" name="Subtitle 12">
            <a:extLst>
              <a:ext uri="{FF2B5EF4-FFF2-40B4-BE49-F238E27FC236}">
                <a16:creationId xmlns:a16="http://schemas.microsoft.com/office/drawing/2014/main" id="{FC4F54AC-2145-C6D0-F000-E950D1BF2554}"/>
              </a:ext>
            </a:extLst>
          </p:cNvPr>
          <p:cNvSpPr txBox="1">
            <a:spLocks/>
          </p:cNvSpPr>
          <p:nvPr/>
        </p:nvSpPr>
        <p:spPr>
          <a:xfrm>
            <a:off x="7438527" y="2404590"/>
            <a:ext cx="4098206" cy="2945109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15000" b="1" dirty="0" smtClean="0">
                <a:solidFill>
                  <a:srgbClr val="0C4DA2"/>
                </a:solidFill>
              </a:rPr>
              <a:t>01.</a:t>
            </a:r>
            <a:endParaRPr lang="en-GB" sz="15000" b="1" dirty="0">
              <a:solidFill>
                <a:srgbClr val="0C4D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4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710"/>
            <a:ext cx="12192000" cy="70034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69486" y="6487886"/>
            <a:ext cx="261257" cy="2322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996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615"/>
            <a:ext cx="12192000" cy="693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1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734"/>
            <a:ext cx="12192000" cy="689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0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5431"/>
            <a:ext cx="12192001" cy="678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21"/>
            <a:ext cx="12192001" cy="686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9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84</Words>
  <Application>Microsoft Office PowerPoint</Application>
  <PresentationFormat>Widescreen</PresentationFormat>
  <Paragraphs>18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Myriad Pro</vt:lpstr>
      <vt:lpstr>Myriad Pro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Parliament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VELASCO MONASTERIO Gonzalo</dc:creator>
  <cp:lastModifiedBy>ZAMMIT Anna</cp:lastModifiedBy>
  <cp:revision>7</cp:revision>
  <dcterms:created xsi:type="dcterms:W3CDTF">2023-06-02T11:26:36Z</dcterms:created>
  <dcterms:modified xsi:type="dcterms:W3CDTF">2023-06-05T16:25:35Z</dcterms:modified>
</cp:coreProperties>
</file>